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4" r:id="rId6"/>
    <p:sldId id="289" r:id="rId7"/>
    <p:sldId id="260" r:id="rId8"/>
    <p:sldId id="290" r:id="rId9"/>
    <p:sldId id="291" r:id="rId10"/>
    <p:sldId id="261" r:id="rId11"/>
    <p:sldId id="262" r:id="rId12"/>
    <p:sldId id="263" r:id="rId13"/>
    <p:sldId id="264" r:id="rId14"/>
    <p:sldId id="265" r:id="rId15"/>
    <p:sldId id="29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/>
    <p:restoredTop sz="94643"/>
  </p:normalViewPr>
  <p:slideViewPr>
    <p:cSldViewPr snapToGrid="0" snapToObjects="1">
      <p:cViewPr>
        <p:scale>
          <a:sx n="81" d="100"/>
          <a:sy n="81" d="100"/>
        </p:scale>
        <p:origin x="-27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>
              <a:cxn ang="0">
                <a:pos x="0" y="0"/>
              </a:cxn>
              <a:cxn ang="0">
                <a:pos x="4572000" y="0"/>
              </a:cxn>
              <a:cxn ang="0">
                <a:pos x="4572000" y="3429000"/>
              </a:cxn>
              <a:cxn ang="0">
                <a:pos x="0" y="3429000"/>
              </a:cxn>
              <a:cxn ang="0">
                <a:pos x="0" y="0"/>
              </a:cxn>
            </a:cxnLst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691695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Freeform 6"/>
          <p:cNvSpPr/>
          <p:nvPr/>
        </p:nvSpPr>
        <p:spPr>
          <a:xfrm>
            <a:off x="0" y="4324350"/>
            <a:ext cx="1744663" cy="777875"/>
          </a:xfrm>
          <a:custGeom>
            <a:avLst/>
            <a:gdLst/>
            <a:ahLst/>
            <a:cxnLst/>
            <a:rect l="0" t="0" r="0" b="0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529138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TextBox 36"/>
          <p:cNvSpPr txBox="1"/>
          <p:nvPr/>
        </p:nvSpPr>
        <p:spPr>
          <a:xfrm>
            <a:off x="2466975" y="647700"/>
            <a:ext cx="609600" cy="5857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2295" name="TextBox 37"/>
          <p:cNvSpPr txBox="1"/>
          <p:nvPr/>
        </p:nvSpPr>
        <p:spPr>
          <a:xfrm>
            <a:off x="11114088" y="2905125"/>
            <a:ext cx="609600" cy="584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TextBox 36"/>
          <p:cNvSpPr txBox="1"/>
          <p:nvPr/>
        </p:nvSpPr>
        <p:spPr>
          <a:xfrm>
            <a:off x="2466975" y="647700"/>
            <a:ext cx="609600" cy="5857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4343" name="TextBox 37"/>
          <p:cNvSpPr txBox="1"/>
          <p:nvPr/>
        </p:nvSpPr>
        <p:spPr>
          <a:xfrm>
            <a:off x="11114088" y="2905125"/>
            <a:ext cx="609600" cy="584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C6B4A9-1611-4792-9094-5F34BCA07E0B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712588-04B1-427B-82EE-E8DB90309F08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6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Date Placeholder 2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Date Placeholder 1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3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A54C80-263E-416B-A8E0-580EDEADCBD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46" name="Freeform 1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0" b="0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Freeform 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0" b="0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Freeform 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0" b="0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Freeform 1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0" b="0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Freeform 15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0" b="0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0" b="0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0" b="0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0" b="0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9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0" b="0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2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0" b="0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2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Freeform 2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0" b="0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7" name="Group 9"/>
          <p:cNvGrpSpPr/>
          <p:nvPr/>
        </p:nvGrpSpPr>
        <p:grpSpPr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1034" name="Freeform 2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0" b="0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2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0" b="0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29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0" b="0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3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0" b="0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3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0" b="0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3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0" b="0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3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0" b="0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Freeform 34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0" b="0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Freeform 35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0" b="0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Freeform 3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0" b="0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Freeform 3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Freeform 3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0" b="0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>
          <a:xfrm>
            <a:off x="2589213" y="2133600"/>
            <a:ext cx="891540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8/1/2021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entury Gothic" panose="020B0502020202020204" pitchFamily="34" charset="0"/>
              </a:rPr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b" anchorCtr="0"/>
          <a:lstStyle/>
          <a:p>
            <a:pPr defTabSz="457200">
              <a:buClrTx/>
              <a:buSzTx/>
              <a:buFontTx/>
              <a:buNone/>
            </a:pPr>
            <a:r>
              <a:rPr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Tourist Guid</a:t>
            </a:r>
            <a:r>
              <a:rPr lang="en-US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e</a:t>
            </a:r>
            <a:r>
              <a:rPr kern="1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kern="1200" dirty="0">
                <a:latin typeface="Times New Roman" pitchFamily="18" charset="0"/>
                <a:cs typeface="Times New Roman" pitchFamily="18" charset="0"/>
              </a:rPr>
            </a:br>
            <a:endParaRPr kern="1200" dirty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MOCK DESIGN</a:t>
            </a:r>
          </a:p>
        </p:txBody>
      </p:sp>
      <p:pic>
        <p:nvPicPr>
          <p:cNvPr id="2560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4710" y="1177290"/>
            <a:ext cx="3928745" cy="2745740"/>
          </a:xfrm>
          <a:ln/>
        </p:spPr>
      </p:pic>
      <p:pic>
        <p:nvPicPr>
          <p:cNvPr id="2560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33" y="1219518"/>
            <a:ext cx="3216275" cy="2703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810" y="1217930"/>
            <a:ext cx="3390265" cy="270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40" y="4058285"/>
            <a:ext cx="4561840" cy="270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 descr="ww1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826250" y="4034155"/>
            <a:ext cx="4313555" cy="272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895350"/>
          </a:xfrm>
          <a:ln/>
        </p:spPr>
        <p:txBody>
          <a:bodyPr vert="horz" wrap="square" lIns="91440" tIns="45720" rIns="91440" bIns="45720" anchor="t" anchorCtr="0">
            <a:scene3d>
              <a:camera prst="orthographicFront"/>
              <a:lightRig rig="threePt" dir="t"/>
            </a:scene3d>
          </a:bodyPr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MOCK DESIGN</a:t>
            </a:r>
          </a:p>
        </p:txBody>
      </p:sp>
      <p:pic>
        <p:nvPicPr>
          <p:cNvPr id="2662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50" y="1905000"/>
            <a:ext cx="3867150" cy="3359150"/>
          </a:xfrm>
          <a:ln/>
        </p:spPr>
      </p:pic>
      <p:pic>
        <p:nvPicPr>
          <p:cNvPr id="2662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38" y="1905000"/>
            <a:ext cx="3865562" cy="335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38" y="1905000"/>
            <a:ext cx="3867150" cy="335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89535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	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JIRA ISSUES</a:t>
            </a:r>
          </a:p>
        </p:txBody>
      </p:sp>
      <p:pic>
        <p:nvPicPr>
          <p:cNvPr id="2765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75" y="1801813"/>
            <a:ext cx="10726738" cy="453707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600325" y="624205"/>
            <a:ext cx="8904605" cy="9461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JIRA CONTRIBUTION PIE CHART</a:t>
            </a:r>
          </a:p>
        </p:txBody>
      </p:sp>
      <p:pic>
        <p:nvPicPr>
          <p:cNvPr id="2867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436813"/>
            <a:ext cx="8915400" cy="317182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91567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it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438400" y="2133600"/>
            <a:ext cx="9066213" cy="3778250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status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add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commit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push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fetch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pull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clone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91567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       </a:t>
            </a: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</a:t>
            </a:r>
            <a:r>
              <a:rPr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itHub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1539875"/>
            <a:ext cx="10257693" cy="5060579"/>
          </a:xfrm>
          <a:ln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52736" y="1082039"/>
            <a:ext cx="7963000" cy="4578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Remote repository </a:t>
            </a:r>
          </a:p>
        </p:txBody>
      </p:sp>
    </p:spTree>
    <p:extLst>
      <p:ext uri="{BB962C8B-B14F-4D97-AF65-F5344CB8AC3E}">
        <p14:creationId xmlns:p14="http://schemas.microsoft.com/office/powerpoint/2010/main" val="28080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79946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CLASS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pic>
        <p:nvPicPr>
          <p:cNvPr id="2" name="Content Placeholder 1" descr="class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62" y="1414145"/>
            <a:ext cx="9542584" cy="5127332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82042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/>
                <a:solidFill>
                  <a:schemeClr val="accent4"/>
                </a:solidFill>
              </a:rPr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CLASS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-2</a:t>
            </a:r>
          </a:p>
        </p:txBody>
      </p:sp>
      <p:pic>
        <p:nvPicPr>
          <p:cNvPr id="2" name="Content Placeholder 1" descr="class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215" y="1444625"/>
            <a:ext cx="9413631" cy="5197475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PROJECT SEHEDULING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93" y="1418492"/>
            <a:ext cx="8675076" cy="47478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341360" cy="79502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PROJECT SEHEDULING</a:t>
            </a:r>
          </a:p>
        </p:txBody>
      </p:sp>
      <p:pic>
        <p:nvPicPr>
          <p:cNvPr id="2" name="Content Placeholder 1" descr="sc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368" y="1419225"/>
            <a:ext cx="9425355" cy="515747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1805477" y="1265237"/>
            <a:ext cx="8637587" cy="701675"/>
          </a:xfrm>
          <a:ln/>
        </p:spPr>
        <p:txBody>
          <a:bodyPr vert="horz" wrap="square" lIns="91440" tIns="45720" rIns="91440" bIns="45720" anchor="b" anchorCtr="0"/>
          <a:lstStyle/>
          <a:p>
            <a:pPr defTabSz="457200">
              <a:buClrTx/>
              <a:buSzTx/>
              <a:buFontTx/>
              <a:buNone/>
            </a:pPr>
            <a:r>
              <a:rPr sz="36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Group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138" y="2405063"/>
            <a:ext cx="8637588" cy="3289300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AKHIRUL ISLAM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ID: 19-41208-2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S M TUSHER MUSTAKIM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ID: 19-40861-2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FARZANA KARIM MIM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ID: 19-40966-2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MD.METHUN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ID: 19-41239-2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 vert="horz" wrap="square" lIns="91440" tIns="45720" rIns="91440" bIns="45720" anchor="t" anchorCtr="0">
            <a:scene3d>
              <a:camera prst="orthographicFront"/>
              <a:lightRig rig="threePt" dir="t"/>
            </a:scene3d>
          </a:bodyPr>
          <a:lstStyle/>
          <a:p>
            <a:pPr>
              <a:buNone/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CONSTRUCTIVE MODEL FOR TOURIST GUID SYSTEM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424430" y="2133600"/>
            <a:ext cx="8685530" cy="3540125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dirty="0">
                <a:latin typeface="Times New Roman" pitchFamily="18" charset="0"/>
                <a:cs typeface="Times New Roman" pitchFamily="18" charset="0"/>
              </a:rPr>
              <a:t>Porject Type : Organic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Coefficient : 2.4[P=1.05; T=0.38]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SLOC (Source line of code) : 5000 Lines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Person Months, PM : (2.4*(5000/1000)1.05) =13.005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Development Time, DM : (2.5*13.0050.38) =6.626 =7Months =1232 Working Hour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Required People, ST : PM/DM= 1.85 = 2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988310" y="593725"/>
            <a:ext cx="7451725" cy="64262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BUDGETING</a:t>
            </a:r>
          </a:p>
        </p:txBody>
      </p:sp>
      <p:pic>
        <p:nvPicPr>
          <p:cNvPr id="7" name="Content Placeholder 6" descr="d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740" y="1657350"/>
            <a:ext cx="4845685" cy="4496435"/>
          </a:xfrm>
          <a:prstGeom prst="rect">
            <a:avLst/>
          </a:prstGeom>
        </p:spPr>
      </p:pic>
      <p:pic>
        <p:nvPicPr>
          <p:cNvPr id="8" name="Content Placeholder 7" descr="d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8500" y="1657350"/>
            <a:ext cx="4638040" cy="452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946150"/>
          </a:xfrm>
          <a:ln/>
        </p:spPr>
        <p:txBody>
          <a:bodyPr vert="horz" wrap="square" lIns="91440" tIns="45720" rIns="91440" bIns="45720" anchor="t" anchorCtr="0">
            <a:scene3d>
              <a:camera prst="orthographicFront"/>
              <a:lightRig rig="threePt" dir="t"/>
            </a:scene3d>
          </a:bodyPr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461846" y="1922585"/>
            <a:ext cx="7959969" cy="3786553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Easy functionality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Friendly UI design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Team work in different platform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management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Efficient project schedule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oderate budgeting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71700" y="550985"/>
            <a:ext cx="8915400" cy="890953"/>
          </a:xfrm>
          <a:ln/>
        </p:spPr>
        <p:txBody>
          <a:bodyPr vert="horz" wrap="square" lIns="91440" tIns="45720" rIns="91440" bIns="45720" anchor="b" anchorCtr="0">
            <a:scene3d>
              <a:camera prst="orthographicFront"/>
              <a:lightRig rig="threePt" dir="t"/>
            </a:scene3d>
          </a:bodyPr>
          <a:lstStyle/>
          <a:p>
            <a:pPr defTabSz="457200">
              <a:buNone/>
            </a:pP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</a:t>
            </a: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REQUIRMENT ANALYSIS </a:t>
            </a:r>
            <a:endParaRPr lang="en-US" kern="12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430" y="1856740"/>
            <a:ext cx="9334500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buFont typeface="Wingdings" panose="05000000000000000000" charset="0"/>
              <a:buChar char="Ø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How does It work</a:t>
            </a:r>
          </a:p>
          <a:p>
            <a:pPr marL="342900" lvl="0" indent="-342900">
              <a:buFont typeface="Wingdings" panose="05000000000000000000" charset="0"/>
              <a:buChar char="Ø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How to use</a:t>
            </a:r>
          </a:p>
          <a:p>
            <a:pPr marL="342900" lvl="0" indent="-342900">
              <a:buFont typeface="Wingdings" panose="05000000000000000000" charset="0"/>
              <a:buChar char="Ø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Target user</a:t>
            </a:r>
          </a:p>
          <a:p>
            <a:pPr marL="342900" lvl="0" indent="-342900">
              <a:buFont typeface="Wingdings" panose="05000000000000000000" charset="0"/>
              <a:buChar char="Ø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User opportunities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633028" y="472123"/>
            <a:ext cx="8912225" cy="1281112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USE CASE DIAGRAM</a:t>
            </a:r>
          </a:p>
        </p:txBody>
      </p:sp>
      <p:pic>
        <p:nvPicPr>
          <p:cNvPr id="2253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478915"/>
            <a:ext cx="7740015" cy="5045075"/>
          </a:xfrm>
          <a:ln/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65024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USER STORY TEMPLATE</a:t>
            </a:r>
          </a:p>
        </p:txBody>
      </p:sp>
      <p:pic>
        <p:nvPicPr>
          <p:cNvPr id="2355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40" y="1265555"/>
            <a:ext cx="5980430" cy="5083175"/>
          </a:xfrm>
          <a:ln/>
        </p:spPr>
      </p:pic>
      <p:pic>
        <p:nvPicPr>
          <p:cNvPr id="2355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75" y="1265555"/>
            <a:ext cx="4013200" cy="508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1590" cy="824865"/>
          </a:xfrm>
        </p:spPr>
        <p:txBody>
          <a:bodyPr/>
          <a:lstStyle/>
          <a:p>
            <a:r>
              <a:rPr lang="en-US" dirty="0">
                <a:sym typeface="+mn-ea"/>
              </a:rPr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USER STORY TEMPLATE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/>
            </a:r>
            <a:br>
              <a:rPr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6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1625600"/>
            <a:ext cx="8169275" cy="4990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75374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ACTIVITY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pic>
        <p:nvPicPr>
          <p:cNvPr id="2457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205" y="1520190"/>
            <a:ext cx="8879205" cy="5076825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1590" cy="692785"/>
          </a:xfrm>
        </p:spPr>
        <p:txBody>
          <a:bodyPr/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ACTIVITY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-2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81" name="Picture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65" y="1351915"/>
            <a:ext cx="7629525" cy="520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1590" cy="743585"/>
          </a:xfrm>
        </p:spPr>
        <p:txBody>
          <a:bodyPr/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  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ACTIVITY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-3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80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1555750"/>
            <a:ext cx="7889240" cy="5065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192</TotalTime>
  <Words>165</Words>
  <Application>Microsoft Office PowerPoint</Application>
  <PresentationFormat>Custom</PresentationFormat>
  <Paragraphs>55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Wisp</vt:lpstr>
      <vt:lpstr>Tourist Guide </vt:lpstr>
      <vt:lpstr>Group Members</vt:lpstr>
      <vt:lpstr>   REQUIRMENT ANALYSIS </vt:lpstr>
      <vt:lpstr>   USE CASE DIAGRAM</vt:lpstr>
      <vt:lpstr>   USER STORY TEMPLATE</vt:lpstr>
      <vt:lpstr>   USER STORY TEMPLATE </vt:lpstr>
      <vt:lpstr>  ACTIVITY DIAGRAM-1</vt:lpstr>
      <vt:lpstr>      ACTIVITY DIAGRAM-2 </vt:lpstr>
      <vt:lpstr>      ACTIVITY DIAGRAM-3 </vt:lpstr>
      <vt:lpstr>     MOCK DESIGN</vt:lpstr>
      <vt:lpstr>                  MOCK DESIGN</vt:lpstr>
      <vt:lpstr>     JIRA ISSUES</vt:lpstr>
      <vt:lpstr>JIRA CONTRIBUTION PIE CHART</vt:lpstr>
      <vt:lpstr>                          Git</vt:lpstr>
      <vt:lpstr>                      GitHub</vt:lpstr>
      <vt:lpstr>   CLASS DIAGRAM-1</vt:lpstr>
      <vt:lpstr>   CLASS DIAGRAM-2</vt:lpstr>
      <vt:lpstr>  PROJECT SEHEDULING</vt:lpstr>
      <vt:lpstr>  PROJECT SEHEDULING</vt:lpstr>
      <vt:lpstr>CONSTRUCTIVE MODEL FOR TOURIST GUID SYSTEM:</vt:lpstr>
      <vt:lpstr>           BUDGETING</vt:lpstr>
      <vt:lpstr>                 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ACT</cp:lastModifiedBy>
  <cp:revision>32</cp:revision>
  <dcterms:created xsi:type="dcterms:W3CDTF">2021-07-29T09:36:17Z</dcterms:created>
  <dcterms:modified xsi:type="dcterms:W3CDTF">2021-08-01T17:56:00Z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